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a5ed415d0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a5ed415d0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a5ed415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a5ed415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Ασφάλεια-Προστασία-Κλοπή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Lime πεταμένα στο λιμάνι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βόλτες με κλειδωμένα lime +ήχο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Καταστροφές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Μακροπρόθεσμη ενοικίαση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Πάνω από μέρα υψηλές χρεώσεις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Ανοιχτό για ποδήλατα εκτός </a:t>
            </a:r>
            <a:r>
              <a:rPr lang="el"/>
              <a:t>εταιρείας</a:t>
            </a:r>
            <a:r>
              <a:rPr lang="el"/>
              <a:t>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Δεν έχει πολλά σημεία φόρτισης ηλεκτρικών ποδηλάτων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a5ed415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a5ed415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1200">
                <a:solidFill>
                  <a:schemeClr val="dk1"/>
                </a:solidFill>
              </a:rPr>
              <a:t>Κλειστοί χώροι φύλαξης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1200">
                <a:solidFill>
                  <a:schemeClr val="dk1"/>
                </a:solidFill>
              </a:rPr>
              <a:t>Μακροπρόθεσμη ενοικίαση ποδηλάτου</a:t>
            </a:r>
            <a:br>
              <a:rPr lang="el" sz="1200">
                <a:solidFill>
                  <a:schemeClr val="dk1"/>
                </a:solidFill>
              </a:rPr>
            </a:br>
            <a:r>
              <a:rPr lang="el" sz="1200">
                <a:solidFill>
                  <a:schemeClr val="dk1"/>
                </a:solidFill>
              </a:rPr>
              <a:t>Δυνατότητα φόρτισης &amp; φύλαξης ποδηλάτου εκτός της εταιρίας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1200">
                <a:solidFill>
                  <a:schemeClr val="dk1"/>
                </a:solidFill>
              </a:rPr>
              <a:t>Επιστροφή χρημάτων σε περίπτωση πραγματοποίησης μικρότερης από την αρχική δέσμευση (στο ψηφιακό πορτοφόλι)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53ea5879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53ea5879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53ea5879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53ea5879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rPr lang="el">
                <a:solidFill>
                  <a:srgbClr val="212121"/>
                </a:solidFill>
                <a:highlight>
                  <a:srgbClr val="4285F4"/>
                </a:highlight>
              </a:rPr>
              <a:t>Εύρεση διαδρομής με την κοντινότερη βάση στον προορισμό.</a:t>
            </a:r>
            <a:endParaRPr>
              <a:solidFill>
                <a:srgbClr val="21212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rPr lang="el">
                <a:solidFill>
                  <a:srgbClr val="212121"/>
                </a:solidFill>
                <a:highlight>
                  <a:srgbClr val="4285F4"/>
                </a:highlight>
              </a:rPr>
              <a:t>Απεικόνιση χάρτη με τις βάσεις μας</a:t>
            </a:r>
            <a:endParaRPr>
              <a:solidFill>
                <a:srgbClr val="212121"/>
              </a:solidFill>
              <a:highlight>
                <a:srgbClr val="4285F4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t/>
            </a:r>
            <a:endParaRPr>
              <a:solidFill>
                <a:srgbClr val="212121"/>
              </a:solidFill>
              <a:highlight>
                <a:srgbClr val="4285F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lang="el">
                <a:solidFill>
                  <a:srgbClr val="FF0000"/>
                </a:solidFill>
                <a:highlight>
                  <a:schemeClr val="accent1"/>
                </a:highlight>
              </a:rPr>
              <a:t>Παρακολούθηση φόρτισης στην βαση</a:t>
            </a:r>
            <a:endParaRPr>
              <a:solidFill>
                <a:srgbClr val="FF0000"/>
              </a:solidFill>
              <a:highlight>
                <a:schemeClr val="accen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lang="el">
                <a:solidFill>
                  <a:srgbClr val="FF0000"/>
                </a:solidFill>
                <a:highlight>
                  <a:schemeClr val="accent1"/>
                </a:highlight>
              </a:rPr>
              <a:t>Οταν το ποσοστό μπαταρίας είναι χαμηλό να προτείνουμε στον χρήστη να κάνει αλλαγή στον κοντινότερο σταθμό</a:t>
            </a:r>
            <a:endParaRPr>
              <a:solidFill>
                <a:srgbClr val="FF0000"/>
              </a:solidFill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chemeClr val="accen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accent2"/>
                </a:solidFill>
                <a:highlight>
                  <a:schemeClr val="lt1"/>
                </a:highlight>
              </a:rPr>
              <a:t>Όλες οι βάσεις μας περιλαμβάνουν κλειστούς χώρους για την αποθήκευση των ποδηλάτων μας.</a:t>
            </a:r>
            <a:endParaRPr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l">
                <a:solidFill>
                  <a:schemeClr val="accent2"/>
                </a:solidFill>
                <a:highlight>
                  <a:schemeClr val="accent1"/>
                </a:highlight>
              </a:rPr>
              <a:t>Τα ποδήλατα έχουν πάνω αισθητήρες….</a:t>
            </a:r>
            <a:br>
              <a:rPr lang="el">
                <a:solidFill>
                  <a:schemeClr val="accent2"/>
                </a:solidFill>
                <a:highlight>
                  <a:schemeClr val="accent4"/>
                </a:highlight>
              </a:rPr>
            </a:br>
            <a:r>
              <a:rPr lang="el">
                <a:solidFill>
                  <a:schemeClr val="accent2"/>
                </a:solidFill>
                <a:highlight>
                  <a:schemeClr val="lt1"/>
                </a:highlight>
              </a:rPr>
              <a:t> πίεσης στα λάστιχα, αισθητήρα GPS, κάποια μέθοδο identification, επιταχυνσιόμετρο και ένα σύστημα κλειδώματος φρένων (ανεξάρτητο από τα μηχανικά φρένα για ασφάλεια).</a:t>
            </a:r>
            <a:endParaRPr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lang="el">
                <a:solidFill>
                  <a:srgbClr val="FF0000"/>
                </a:solidFill>
                <a:highlight>
                  <a:schemeClr val="accent1"/>
                </a:highlight>
              </a:rPr>
              <a:t>Η πληρωμή γίνεται στην αρχή και υπάρχει η δυνατότητα όταν τελειώσει η πληρωμένη ώρα να επεκταθεί εκ νέου με νέα πληρωμή.</a:t>
            </a:r>
            <a:endParaRPr>
              <a:highlight>
                <a:schemeClr val="accen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l">
                <a:solidFill>
                  <a:schemeClr val="accent2"/>
                </a:solidFill>
                <a:highlight>
                  <a:schemeClr val="accent1"/>
                </a:highlight>
              </a:rPr>
              <a:t>Ο χρήστης σκανάρει το QR code ή NFC της βάσης φύλαξης --&gt; Επιλογή χρέωσης --&gt; Απομακρυσμένο ξεκλείδωμα βάσης --&gt; παραλαβή ποδηλάτου --&gt; Κλείδωμα άδειας βάσης.</a:t>
            </a:r>
            <a:endParaRPr>
              <a:solidFill>
                <a:schemeClr val="accent2"/>
              </a:solidFill>
              <a:highlight>
                <a:schemeClr val="accen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accent2"/>
                </a:solidFill>
                <a:highlight>
                  <a:schemeClr val="accent1"/>
                </a:highlight>
              </a:rPr>
              <a:t>(Όμοια για να το αφήσει πίσω.)</a:t>
            </a:r>
            <a:endParaRPr>
              <a:solidFill>
                <a:schemeClr val="accent2"/>
              </a:solidFill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l">
                <a:highlight>
                  <a:schemeClr val="accent4"/>
                </a:highlight>
              </a:rPr>
              <a:t>Αναφορά βλάβης από τον επόμενο χρήστη (με το που το πρωτοδεί μόνο)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l">
                <a:solidFill>
                  <a:schemeClr val="accent2"/>
                </a:solidFill>
                <a:highlight>
                  <a:schemeClr val="accent4"/>
                </a:highlight>
              </a:rPr>
              <a:t>Ειδοποιήσεις στο κινητό (ταχύτητα, μπαταρία,...)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l">
                <a:solidFill>
                  <a:schemeClr val="accent2"/>
                </a:solidFill>
                <a:highlight>
                  <a:schemeClr val="accent4"/>
                </a:highlight>
              </a:rPr>
              <a:t>Εύρεση διαδρομής με την κοντινότερη βάση στον προορισμό.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l">
                <a:solidFill>
                  <a:schemeClr val="accent2"/>
                </a:solidFill>
              </a:rPr>
              <a:t>Healthy data collection</a:t>
            </a:r>
            <a:br>
              <a:rPr lang="el">
                <a:solidFill>
                  <a:schemeClr val="accent2"/>
                </a:solidFill>
              </a:rPr>
            </a:br>
            <a:r>
              <a:rPr lang="el">
                <a:solidFill>
                  <a:srgbClr val="212121"/>
                </a:solidFill>
              </a:rPr>
              <a:t>Καταγραφή διαδρομών για εύρεση βέλτιστων σημείων τοποθέτησης καινούριων βάσεων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53ea587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53ea587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dk1"/>
                </a:solidFill>
              </a:rPr>
              <a:t>bluetooth: </a:t>
            </a:r>
            <a:r>
              <a:rPr lang="el" sz="1200">
                <a:solidFill>
                  <a:srgbClr val="65666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500 Kb/s</a:t>
            </a:r>
            <a:endParaRPr sz="1200">
              <a:solidFill>
                <a:srgbClr val="65666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5666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rgbClr val="65666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lora: 300 bps to 37.5 kbps εμεις θέλουμε περιπου 100 bytes για το μηνυμα που στέλνουμε αν ολοκληρωθεί max 200</a:t>
            </a:r>
            <a:endParaRPr sz="1200">
              <a:solidFill>
                <a:srgbClr val="65666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5666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rgbClr val="4B4F5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2G GSM  :30-50 kbps</a:t>
            </a:r>
            <a:endParaRPr sz="1200">
              <a:solidFill>
                <a:srgbClr val="65666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53ea5879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53ea5879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53ea5879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53ea5879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53ea5879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53ea5879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9.jpg"/><Relationship Id="rId6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mo.thingsboard.io/dashboard/0c3b6910-8864-11ec-b525-af1085444370?publicId=081eb8e0-59d5-11ec-928c-d16ac1689d62" TargetMode="External"/><Relationship Id="rId4" Type="http://schemas.openxmlformats.org/officeDocument/2006/relationships/hyperlink" Target="https://demo.thingsboard.io/dashboard/176adff0-8864-11ec-b525-af1085444370?publicId=081eb8e0-59d5-11ec-928c-d16ac1689d6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8475"/>
            <a:ext cx="9144000" cy="5143500"/>
          </a:xfrm>
          <a:prstGeom prst="rect">
            <a:avLst/>
          </a:prstGeom>
          <a:gradFill>
            <a:gsLst>
              <a:gs pos="0">
                <a:srgbClr val="9DB4C0"/>
              </a:gs>
              <a:gs pos="73000">
                <a:srgbClr val="586971"/>
              </a:gs>
              <a:gs pos="100000">
                <a:srgbClr val="253237"/>
              </a:gs>
            </a:gsLst>
            <a:lin ang="1350003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252650"/>
            <a:ext cx="8520600" cy="12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3500"/>
              <a:t>Smart Parking and e-charging pods for Bicycles</a:t>
            </a:r>
            <a:endParaRPr b="1" sz="3500"/>
          </a:p>
        </p:txBody>
      </p:sp>
      <p:sp>
        <p:nvSpPr>
          <p:cNvPr id="56" name="Google Shape;56;p13"/>
          <p:cNvSpPr txBox="1"/>
          <p:nvPr/>
        </p:nvSpPr>
        <p:spPr>
          <a:xfrm>
            <a:off x="675850" y="2749275"/>
            <a:ext cx="7899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2300">
                <a:solidFill>
                  <a:srgbClr val="C2DFE3"/>
                </a:solidFill>
              </a:rPr>
              <a:t>Καρδούτσος Άγγελος</a:t>
            </a:r>
            <a:endParaRPr sz="2300">
              <a:solidFill>
                <a:srgbClr val="C2DF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2300">
                <a:solidFill>
                  <a:srgbClr val="C2DFE3"/>
                </a:solidFill>
              </a:rPr>
              <a:t>Κόττας Κωνσταντίνος</a:t>
            </a:r>
            <a:endParaRPr sz="2300">
              <a:solidFill>
                <a:srgbClr val="C2DF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2300">
                <a:solidFill>
                  <a:srgbClr val="C2DFE3"/>
                </a:solidFill>
              </a:rPr>
              <a:t>Μαναγούδης Μιχαήλ </a:t>
            </a:r>
            <a:endParaRPr sz="2300">
              <a:solidFill>
                <a:srgbClr val="C2DFE3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144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dk1"/>
                </a:solidFill>
              </a:rPr>
              <a:t>15 Φεβρουαρίου 2022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1588" l="0" r="0" t="1578"/>
          <a:stretch/>
        </p:blipFill>
        <p:spPr>
          <a:xfrm>
            <a:off x="4419925" y="2029375"/>
            <a:ext cx="3985500" cy="24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0" y="-38475"/>
            <a:ext cx="9144000" cy="5143500"/>
          </a:xfrm>
          <a:prstGeom prst="rect">
            <a:avLst/>
          </a:prstGeom>
          <a:gradFill>
            <a:gsLst>
              <a:gs pos="0">
                <a:srgbClr val="9DB4C0"/>
              </a:gs>
              <a:gs pos="73000">
                <a:srgbClr val="586971"/>
              </a:gs>
              <a:gs pos="100000">
                <a:srgbClr val="253237"/>
              </a:gs>
            </a:gsLst>
            <a:lin ang="1350003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3020"/>
              <a:t>Τελος</a:t>
            </a:r>
            <a:endParaRPr b="1" sz="3020"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21240" r="17372" t="10873"/>
          <a:stretch/>
        </p:blipFill>
        <p:spPr>
          <a:xfrm>
            <a:off x="4662513" y="1201675"/>
            <a:ext cx="3397023" cy="329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2569300" y="2561450"/>
            <a:ext cx="182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2520">
                <a:solidFill>
                  <a:schemeClr val="dk1"/>
                </a:solidFill>
              </a:rPr>
              <a:t>Ερωτήσεις;</a:t>
            </a:r>
            <a:endParaRPr sz="2520">
              <a:solidFill>
                <a:schemeClr val="dk1"/>
              </a:solidFill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6404800" y="4579950"/>
            <a:ext cx="266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2000"/>
              <a:t>Σας Ευχαριστούμε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-38475"/>
            <a:ext cx="9144000" cy="5143500"/>
          </a:xfrm>
          <a:prstGeom prst="rect">
            <a:avLst/>
          </a:prstGeom>
          <a:gradFill>
            <a:gsLst>
              <a:gs pos="0">
                <a:srgbClr val="9DB4C0"/>
              </a:gs>
              <a:gs pos="73000">
                <a:srgbClr val="586971"/>
              </a:gs>
              <a:gs pos="100000">
                <a:srgbClr val="253237"/>
              </a:gs>
            </a:gsLst>
            <a:lin ang="1350003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191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3020"/>
              <a:t>Problem</a:t>
            </a:r>
            <a:endParaRPr b="1" sz="3020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90575" y="1932875"/>
            <a:ext cx="4831800" cy="23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2300"/>
              <a:buChar char="●"/>
            </a:pPr>
            <a:r>
              <a:rPr lang="el" sz="2300">
                <a:solidFill>
                  <a:srgbClr val="C2DFE3"/>
                </a:solidFill>
              </a:rPr>
              <a:t>Ασφάλεια </a:t>
            </a:r>
            <a:br>
              <a:rPr lang="el" sz="2300">
                <a:solidFill>
                  <a:srgbClr val="C2DFE3"/>
                </a:solidFill>
              </a:rPr>
            </a:br>
            <a:endParaRPr sz="2300">
              <a:solidFill>
                <a:srgbClr val="C2DFE3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2300"/>
              <a:buChar char="●"/>
            </a:pPr>
            <a:r>
              <a:rPr lang="el" sz="2300">
                <a:solidFill>
                  <a:srgbClr val="C2DFE3"/>
                </a:solidFill>
              </a:rPr>
              <a:t>Μακροπρόθεσμη ενοικίαση</a:t>
            </a:r>
            <a:br>
              <a:rPr lang="el" sz="2300">
                <a:solidFill>
                  <a:srgbClr val="C2DFE3"/>
                </a:solidFill>
              </a:rPr>
            </a:br>
            <a:endParaRPr sz="2300">
              <a:solidFill>
                <a:srgbClr val="C2DFE3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2300"/>
              <a:buChar char="●"/>
            </a:pPr>
            <a:r>
              <a:rPr lang="el" sz="2300">
                <a:solidFill>
                  <a:srgbClr val="C2DFE3"/>
                </a:solidFill>
              </a:rPr>
              <a:t>Ποδήλατα εκτός δικτύου</a:t>
            </a:r>
            <a:endParaRPr sz="2300">
              <a:solidFill>
                <a:srgbClr val="C2DFE3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35617" l="11118" r="11079" t="27265"/>
          <a:stretch/>
        </p:blipFill>
        <p:spPr>
          <a:xfrm>
            <a:off x="4572000" y="1444400"/>
            <a:ext cx="2048774" cy="13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950" y="2152675"/>
            <a:ext cx="1640325" cy="15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925" y="3582850"/>
            <a:ext cx="2188298" cy="13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9549" y="548225"/>
            <a:ext cx="714998" cy="4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-38475"/>
            <a:ext cx="9144000" cy="5143500"/>
          </a:xfrm>
          <a:prstGeom prst="rect">
            <a:avLst/>
          </a:prstGeom>
          <a:gradFill>
            <a:gsLst>
              <a:gs pos="0">
                <a:srgbClr val="9DB4C0"/>
              </a:gs>
              <a:gs pos="73000">
                <a:srgbClr val="586971"/>
              </a:gs>
              <a:gs pos="100000">
                <a:srgbClr val="253237"/>
              </a:gs>
            </a:gsLst>
            <a:lin ang="1350003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36777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3000"/>
              <a:t>Solution</a:t>
            </a:r>
            <a:r>
              <a:rPr lang="el" sz="3000"/>
              <a:t> </a:t>
            </a:r>
            <a:r>
              <a:rPr lang="el" sz="2500"/>
              <a:t>(</a:t>
            </a:r>
            <a:r>
              <a:rPr lang="el" sz="2500"/>
              <a:t>Innovation</a:t>
            </a:r>
            <a:r>
              <a:rPr lang="el" sz="2500"/>
              <a:t>)</a:t>
            </a:r>
            <a:endParaRPr sz="250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64650" y="1581100"/>
            <a:ext cx="841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2300"/>
              <a:buChar char="●"/>
            </a:pPr>
            <a:r>
              <a:rPr lang="el" sz="2300">
                <a:solidFill>
                  <a:srgbClr val="C2DFE3"/>
                </a:solidFill>
              </a:rPr>
              <a:t>Κλειστοί χώροι </a:t>
            </a:r>
            <a:r>
              <a:rPr lang="el" sz="2300">
                <a:solidFill>
                  <a:srgbClr val="C2DFE3"/>
                </a:solidFill>
              </a:rPr>
              <a:t>φύλαξης</a:t>
            </a:r>
            <a:br>
              <a:rPr lang="el" sz="2300">
                <a:solidFill>
                  <a:srgbClr val="C2DFE3"/>
                </a:solidFill>
              </a:rPr>
            </a:br>
            <a:endParaRPr sz="2300">
              <a:solidFill>
                <a:srgbClr val="C2DFE3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2300"/>
              <a:buChar char="●"/>
            </a:pPr>
            <a:r>
              <a:rPr lang="el" sz="2300">
                <a:solidFill>
                  <a:srgbClr val="C2DFE3"/>
                </a:solidFill>
              </a:rPr>
              <a:t>Μακροπρόθεσμη ενοικίαση</a:t>
            </a:r>
            <a:br>
              <a:rPr lang="el" sz="2300">
                <a:solidFill>
                  <a:srgbClr val="C2DFE3"/>
                </a:solidFill>
              </a:rPr>
            </a:br>
            <a:endParaRPr sz="2300">
              <a:solidFill>
                <a:srgbClr val="C2DFE3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2300"/>
              <a:buChar char="●"/>
            </a:pPr>
            <a:r>
              <a:rPr lang="el" sz="2300">
                <a:solidFill>
                  <a:srgbClr val="C2DFE3"/>
                </a:solidFill>
              </a:rPr>
              <a:t>Φόρτιση &amp; φύλαξη ποδηλάτων εκτός δικτύου</a:t>
            </a:r>
            <a:br>
              <a:rPr lang="el" sz="2300">
                <a:solidFill>
                  <a:srgbClr val="C2DFE3"/>
                </a:solidFill>
              </a:rPr>
            </a:br>
            <a:endParaRPr sz="2300">
              <a:solidFill>
                <a:srgbClr val="C2DFE3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2300"/>
              <a:buChar char="●"/>
            </a:pPr>
            <a:r>
              <a:rPr lang="el" sz="2300">
                <a:solidFill>
                  <a:srgbClr val="C2DFE3"/>
                </a:solidFill>
              </a:rPr>
              <a:t>Επιστροφή χρημάτων</a:t>
            </a:r>
            <a:endParaRPr sz="2300">
              <a:solidFill>
                <a:srgbClr val="C2DFE3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950" y="191425"/>
            <a:ext cx="2817802" cy="171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-38475"/>
            <a:ext cx="9144000" cy="5143500"/>
          </a:xfrm>
          <a:prstGeom prst="rect">
            <a:avLst/>
          </a:prstGeom>
          <a:gradFill>
            <a:gsLst>
              <a:gs pos="0">
                <a:srgbClr val="9DB4C0"/>
              </a:gs>
              <a:gs pos="73000">
                <a:srgbClr val="586971"/>
              </a:gs>
              <a:gs pos="100000">
                <a:srgbClr val="253237"/>
              </a:gs>
            </a:gsLst>
            <a:lin ang="1350003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36777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3000"/>
              <a:t>Market</a:t>
            </a:r>
            <a:endParaRPr sz="2500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1444725" y="1313925"/>
            <a:ext cx="73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 u="sng">
                <a:solidFill>
                  <a:schemeClr val="dk1"/>
                </a:solidFill>
              </a:rPr>
              <a:t>Validation:</a:t>
            </a:r>
            <a:br>
              <a:rPr b="1" lang="el" sz="2000" u="sng">
                <a:solidFill>
                  <a:schemeClr val="dk1"/>
                </a:solidFill>
              </a:rPr>
            </a:br>
            <a:r>
              <a:rPr lang="el">
                <a:solidFill>
                  <a:srgbClr val="C2DFE3"/>
                </a:solidFill>
              </a:rPr>
              <a:t>	8</a:t>
            </a:r>
            <a:r>
              <a:rPr lang="el">
                <a:solidFill>
                  <a:srgbClr val="C2DFE3"/>
                </a:solidFill>
              </a:rPr>
              <a:t> στους 10 φοιτητές που ρωτήσαμε θα χρησιμοποιούσαν μία τέτοια εφαρμογή. Οι 2 </a:t>
            </a:r>
            <a:r>
              <a:rPr lang="el">
                <a:solidFill>
                  <a:srgbClr val="C2DFE3"/>
                </a:solidFill>
              </a:rPr>
              <a:t>από</a:t>
            </a:r>
            <a:r>
              <a:rPr lang="el">
                <a:solidFill>
                  <a:srgbClr val="C2DFE3"/>
                </a:solidFill>
              </a:rPr>
              <a:t> αυτούς για άθληση και οι υπόλοιποι για να μετακινούνται στην πόλη, αφού τους συμφέρει οικονομικά και χρονικά.</a:t>
            </a:r>
            <a:endParaRPr>
              <a:solidFill>
                <a:srgbClr val="C2DFE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2DFE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l" sz="2000" u="sng">
                <a:solidFill>
                  <a:schemeClr val="dk1"/>
                </a:solidFill>
              </a:rPr>
              <a:t>Size:</a:t>
            </a:r>
            <a:br>
              <a:rPr b="1" lang="el" sz="2000" u="sng">
                <a:solidFill>
                  <a:schemeClr val="dk1"/>
                </a:solidFill>
              </a:rPr>
            </a:br>
            <a:r>
              <a:rPr b="1" lang="el" sz="2000" u="sng">
                <a:solidFill>
                  <a:schemeClr val="dk1"/>
                </a:solidFill>
              </a:rPr>
              <a:t>	</a:t>
            </a:r>
            <a:r>
              <a:rPr lang="el">
                <a:solidFill>
                  <a:srgbClr val="C2DFE3"/>
                </a:solidFill>
              </a:rPr>
              <a:t>Από τους 167.000 κατοίκους της Πάτρας οι 34.000 είναι φοιτητές (=20%), και η </a:t>
            </a:r>
            <a:r>
              <a:rPr lang="el">
                <a:solidFill>
                  <a:srgbClr val="C2DFE3"/>
                </a:solidFill>
              </a:rPr>
              <a:t>έρευνα</a:t>
            </a:r>
            <a:r>
              <a:rPr lang="el">
                <a:solidFill>
                  <a:srgbClr val="C2DFE3"/>
                </a:solidFill>
              </a:rPr>
              <a:t> έγινε μόνο στους φοιτητές.</a:t>
            </a:r>
            <a:endParaRPr>
              <a:solidFill>
                <a:srgbClr val="C2DFE3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25" y="1694075"/>
            <a:ext cx="1045700" cy="6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81450"/>
            <a:ext cx="1067860" cy="6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-38475"/>
            <a:ext cx="9144000" cy="5143500"/>
          </a:xfrm>
          <a:prstGeom prst="rect">
            <a:avLst/>
          </a:prstGeom>
          <a:gradFill>
            <a:gsLst>
              <a:gs pos="0">
                <a:srgbClr val="9DB4C0"/>
              </a:gs>
              <a:gs pos="73000">
                <a:srgbClr val="586971"/>
              </a:gs>
              <a:gs pos="100000">
                <a:srgbClr val="253237"/>
              </a:gs>
            </a:gsLst>
            <a:lin ang="1350003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136075"/>
            <a:ext cx="85206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3020"/>
              <a:t>Ιδανική Λειτουργία </a:t>
            </a:r>
            <a:br>
              <a:rPr b="1" lang="el" sz="3020"/>
            </a:br>
            <a:r>
              <a:rPr b="1" lang="el" sz="2020"/>
              <a:t>(</a:t>
            </a:r>
            <a:r>
              <a:rPr b="1" lang="el" sz="2020"/>
              <a:t>Business</a:t>
            </a:r>
            <a:r>
              <a:rPr b="1" lang="el" sz="2020"/>
              <a:t> model)</a:t>
            </a:r>
            <a:endParaRPr b="1" sz="202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0" y="1427725"/>
            <a:ext cx="1287025" cy="228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75" y="1683599"/>
            <a:ext cx="1287025" cy="2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425" y="2092975"/>
            <a:ext cx="1287025" cy="22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2255125" y="2455925"/>
            <a:ext cx="726000" cy="61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5837" y="1660200"/>
            <a:ext cx="1465175" cy="26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3451" y="461362"/>
            <a:ext cx="1465175" cy="26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0962" y="2281088"/>
            <a:ext cx="1465150" cy="260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7950" y="577188"/>
            <a:ext cx="1465175" cy="26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4664100" y="2571750"/>
            <a:ext cx="726000" cy="61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0" y="-38475"/>
            <a:ext cx="9144000" cy="5143500"/>
          </a:xfrm>
          <a:prstGeom prst="rect">
            <a:avLst/>
          </a:prstGeom>
          <a:gradFill>
            <a:gsLst>
              <a:gs pos="0">
                <a:srgbClr val="9DB4C0"/>
              </a:gs>
              <a:gs pos="73000">
                <a:srgbClr val="586971"/>
              </a:gs>
              <a:gs pos="100000">
                <a:srgbClr val="253237"/>
              </a:gs>
            </a:gsLst>
            <a:lin ang="1350003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304975" y="196575"/>
            <a:ext cx="5314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3000">
                <a:solidFill>
                  <a:srgbClr val="000000"/>
                </a:solidFill>
              </a:rPr>
              <a:t>Αρχιτεκτονική Συστήματος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0" y="1374275"/>
            <a:ext cx="4961024" cy="29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6344675" y="754125"/>
            <a:ext cx="202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3000"/>
              <a:t>Hardware </a:t>
            </a:r>
            <a:endParaRPr b="1" sz="3000"/>
          </a:p>
        </p:txBody>
      </p:sp>
      <p:sp>
        <p:nvSpPr>
          <p:cNvPr id="110" name="Google Shape;110;p18"/>
          <p:cNvSpPr txBox="1"/>
          <p:nvPr/>
        </p:nvSpPr>
        <p:spPr>
          <a:xfrm>
            <a:off x="5437875" y="1374275"/>
            <a:ext cx="160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/>
              <a:t>Sensors</a:t>
            </a:r>
            <a:endParaRPr b="1" sz="2000"/>
          </a:p>
        </p:txBody>
      </p:sp>
      <p:sp>
        <p:nvSpPr>
          <p:cNvPr id="111" name="Google Shape;111;p18"/>
          <p:cNvSpPr txBox="1"/>
          <p:nvPr/>
        </p:nvSpPr>
        <p:spPr>
          <a:xfrm>
            <a:off x="5437875" y="1866875"/>
            <a:ext cx="2164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500"/>
              <a:buChar char="●"/>
            </a:pPr>
            <a:r>
              <a:rPr lang="el" sz="1500">
                <a:solidFill>
                  <a:srgbClr val="C2DFE3"/>
                </a:solidFill>
              </a:rPr>
              <a:t>GPS tracker</a:t>
            </a:r>
            <a:endParaRPr sz="1500">
              <a:solidFill>
                <a:srgbClr val="C2DFE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500"/>
              <a:buChar char="●"/>
            </a:pPr>
            <a:r>
              <a:rPr lang="el" sz="1500">
                <a:solidFill>
                  <a:srgbClr val="C2DFE3"/>
                </a:solidFill>
              </a:rPr>
              <a:t>Speedometer</a:t>
            </a:r>
            <a:endParaRPr sz="1500">
              <a:solidFill>
                <a:srgbClr val="C2DFE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500"/>
              <a:buChar char="●"/>
            </a:pPr>
            <a:r>
              <a:rPr lang="el" sz="1500">
                <a:solidFill>
                  <a:srgbClr val="C2DFE3"/>
                </a:solidFill>
              </a:rPr>
              <a:t>Air pressure</a:t>
            </a:r>
            <a:endParaRPr sz="1500">
              <a:solidFill>
                <a:srgbClr val="C2DFE3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7038975" y="3149400"/>
            <a:ext cx="18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500"/>
              <a:buChar char="●"/>
            </a:pPr>
            <a:r>
              <a:rPr lang="el" sz="1500">
                <a:solidFill>
                  <a:srgbClr val="C2DFE3"/>
                </a:solidFill>
              </a:rPr>
              <a:t>Bike boxes</a:t>
            </a:r>
            <a:endParaRPr sz="1500">
              <a:solidFill>
                <a:srgbClr val="C2DFE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500"/>
              <a:buChar char="●"/>
            </a:pPr>
            <a:r>
              <a:rPr lang="el" sz="1500">
                <a:solidFill>
                  <a:srgbClr val="C2DFE3"/>
                </a:solidFill>
              </a:rPr>
              <a:t>Gateway</a:t>
            </a:r>
            <a:endParaRPr sz="1500">
              <a:solidFill>
                <a:srgbClr val="C2DFE3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267300" y="2654150"/>
            <a:ext cx="12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/>
              <a:t>Station</a:t>
            </a:r>
            <a:endParaRPr b="1" sz="2000"/>
          </a:p>
        </p:txBody>
      </p:sp>
      <p:sp>
        <p:nvSpPr>
          <p:cNvPr id="114" name="Google Shape;114;p18"/>
          <p:cNvSpPr txBox="1"/>
          <p:nvPr/>
        </p:nvSpPr>
        <p:spPr>
          <a:xfrm>
            <a:off x="5437875" y="4048025"/>
            <a:ext cx="2164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500"/>
              <a:buChar char="●"/>
            </a:pPr>
            <a:r>
              <a:rPr lang="el" sz="1500">
                <a:solidFill>
                  <a:srgbClr val="C2DFE3"/>
                </a:solidFill>
              </a:rPr>
              <a:t>Battery</a:t>
            </a:r>
            <a:endParaRPr sz="1500">
              <a:solidFill>
                <a:srgbClr val="C2DFE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500"/>
              <a:buChar char="●"/>
            </a:pPr>
            <a:r>
              <a:rPr lang="el" sz="1500">
                <a:solidFill>
                  <a:srgbClr val="C2DFE3"/>
                </a:solidFill>
              </a:rPr>
              <a:t>Φορτιστής</a:t>
            </a:r>
            <a:endParaRPr sz="1500">
              <a:solidFill>
                <a:srgbClr val="C2DFE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500"/>
              <a:buChar char="●"/>
            </a:pPr>
            <a:r>
              <a:rPr lang="el" sz="1500">
                <a:solidFill>
                  <a:srgbClr val="C2DFE3"/>
                </a:solidFill>
              </a:rPr>
              <a:t>Remote brakes</a:t>
            </a:r>
            <a:endParaRPr sz="1500">
              <a:solidFill>
                <a:srgbClr val="C2DFE3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5437875" y="3555425"/>
            <a:ext cx="136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/>
              <a:t>Electrical</a:t>
            </a:r>
            <a:endParaRPr b="1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0" y="-38475"/>
            <a:ext cx="9144000" cy="5143500"/>
          </a:xfrm>
          <a:prstGeom prst="rect">
            <a:avLst/>
          </a:prstGeom>
          <a:gradFill>
            <a:gsLst>
              <a:gs pos="0">
                <a:srgbClr val="9DB4C0"/>
              </a:gs>
              <a:gs pos="73000">
                <a:srgbClr val="586971"/>
              </a:gs>
              <a:gs pos="100000">
                <a:srgbClr val="253237"/>
              </a:gs>
            </a:gsLst>
            <a:lin ang="1350003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400" y="145175"/>
            <a:ext cx="3841050" cy="21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11700" y="239275"/>
            <a:ext cx="640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3020">
                <a:solidFill>
                  <a:srgbClr val="000000"/>
                </a:solidFill>
              </a:rPr>
              <a:t>Βασικές Λειτουργίες </a:t>
            </a:r>
            <a:br>
              <a:rPr b="1" lang="el" sz="3020">
                <a:solidFill>
                  <a:srgbClr val="000000"/>
                </a:solidFill>
              </a:rPr>
            </a:br>
            <a:r>
              <a:rPr b="1" lang="el" sz="2020">
                <a:solidFill>
                  <a:schemeClr val="dk1"/>
                </a:solidFill>
              </a:rPr>
              <a:t>(Υλοποίηση-Demo)</a:t>
            </a:r>
            <a:endParaRPr b="1" sz="2020">
              <a:solidFill>
                <a:srgbClr val="000000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11700" y="1346850"/>
            <a:ext cx="3288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u="sng">
                <a:solidFill>
                  <a:srgbClr val="212121"/>
                </a:solidFill>
              </a:rPr>
              <a:t>1ο Σενάριο (alpha version)</a:t>
            </a:r>
            <a:endParaRPr u="sng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Επικοινωνία αισθητήρων με συσκευή ποδηλάτου</a:t>
            </a:r>
            <a:br>
              <a:rPr lang="el">
                <a:solidFill>
                  <a:srgbClr val="C2DFE3"/>
                </a:solidFill>
              </a:rPr>
            </a:br>
            <a:endParaRPr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Διασύνδεση συσκευής ποδηλάτου με Server</a:t>
            </a:r>
            <a:br>
              <a:rPr lang="el">
                <a:solidFill>
                  <a:srgbClr val="C2DFE3"/>
                </a:solidFill>
              </a:rPr>
            </a:br>
            <a:endParaRPr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Υλοποίηση διαδικασία ενοικίασης</a:t>
            </a:r>
            <a:br>
              <a:rPr lang="el">
                <a:solidFill>
                  <a:srgbClr val="C2DFE3"/>
                </a:solidFill>
              </a:rPr>
            </a:br>
            <a:endParaRPr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App for basic use</a:t>
            </a:r>
            <a:br>
              <a:rPr lang="el">
                <a:solidFill>
                  <a:srgbClr val="C2DFE3"/>
                </a:solidFill>
              </a:rPr>
            </a:br>
            <a:endParaRPr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Διασύνδεση Βάσης - Server</a:t>
            </a:r>
            <a:br>
              <a:rPr lang="el">
                <a:solidFill>
                  <a:srgbClr val="C2DFE3"/>
                </a:solidFill>
              </a:rPr>
            </a:br>
            <a:endParaRPr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Περιβάλλον διαχειριστή &amp; πελάτη</a:t>
            </a:r>
            <a:endParaRPr>
              <a:solidFill>
                <a:srgbClr val="C2DFE3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4097325" y="2424150"/>
            <a:ext cx="5120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u="sng">
                <a:solidFill>
                  <a:srgbClr val="212121"/>
                </a:solidFill>
              </a:rPr>
              <a:t>2ο Σενάριο</a:t>
            </a:r>
            <a:endParaRPr u="sng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Απεικόνιση χάρτη με τα ποδήλατα και τις βάσεις</a:t>
            </a:r>
            <a:br>
              <a:rPr lang="el">
                <a:solidFill>
                  <a:srgbClr val="C2DFE3"/>
                </a:solidFill>
              </a:rPr>
            </a:br>
            <a:endParaRPr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Εμφάνιση πληροφοριών ποδηλάτων</a:t>
            </a:r>
            <a:br>
              <a:rPr lang="el">
                <a:solidFill>
                  <a:srgbClr val="C2DFE3"/>
                </a:solidFill>
              </a:rPr>
            </a:br>
            <a:endParaRPr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Έλεγχος μεταβλητών τηλεμετρίας και εμφάνιση ειδοποιήσεων για παραβιάσεις</a:t>
            </a:r>
            <a:br>
              <a:rPr lang="el">
                <a:solidFill>
                  <a:srgbClr val="C2DFE3"/>
                </a:solidFill>
              </a:rPr>
            </a:br>
            <a:endParaRPr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App services improvement</a:t>
            </a:r>
            <a:endParaRPr>
              <a:solidFill>
                <a:srgbClr val="C2DFE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DB4C0"/>
              </a:gs>
              <a:gs pos="73000">
                <a:srgbClr val="586971"/>
              </a:gs>
              <a:gs pos="100000">
                <a:srgbClr val="253237"/>
              </a:gs>
            </a:gsLst>
            <a:lin ang="1350003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384600"/>
            <a:ext cx="53148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3000"/>
              <a:t>Καταμερισμός Εργασιών</a:t>
            </a:r>
            <a:endParaRPr sz="2500"/>
          </a:p>
        </p:txBody>
      </p:sp>
      <p:sp>
        <p:nvSpPr>
          <p:cNvPr id="131" name="Google Shape;131;p20"/>
          <p:cNvSpPr txBox="1"/>
          <p:nvPr/>
        </p:nvSpPr>
        <p:spPr>
          <a:xfrm>
            <a:off x="1223500" y="1210375"/>
            <a:ext cx="384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 u="sng">
                <a:solidFill>
                  <a:srgbClr val="C2DFE3"/>
                </a:solidFill>
              </a:rPr>
              <a:t>Άγγελος</a:t>
            </a:r>
            <a:r>
              <a:rPr lang="el" sz="2000">
                <a:solidFill>
                  <a:srgbClr val="C2DFE3"/>
                </a:solidFill>
              </a:rPr>
              <a:t> → App </a:t>
            </a:r>
            <a:endParaRPr sz="2000">
              <a:solidFill>
                <a:srgbClr val="C2DFE3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223500" y="1899475"/>
            <a:ext cx="384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 u="sng">
                <a:solidFill>
                  <a:srgbClr val="C2DFE3"/>
                </a:solidFill>
              </a:rPr>
              <a:t>Κώστας</a:t>
            </a:r>
            <a:r>
              <a:rPr lang="el" sz="2000">
                <a:solidFill>
                  <a:srgbClr val="C2DFE3"/>
                </a:solidFill>
              </a:rPr>
              <a:t> → Ποδήλατο</a:t>
            </a:r>
            <a:endParaRPr sz="2000">
              <a:solidFill>
                <a:srgbClr val="C2DFE3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223500" y="2588575"/>
            <a:ext cx="384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 u="sng">
                <a:solidFill>
                  <a:srgbClr val="C2DFE3"/>
                </a:solidFill>
              </a:rPr>
              <a:t>Μιχάλης</a:t>
            </a:r>
            <a:r>
              <a:rPr lang="el" sz="2000">
                <a:solidFill>
                  <a:srgbClr val="C2DFE3"/>
                </a:solidFill>
              </a:rPr>
              <a:t> → Server </a:t>
            </a:r>
            <a:endParaRPr sz="2000">
              <a:solidFill>
                <a:srgbClr val="C2DFE3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1223500" y="3277675"/>
            <a:ext cx="546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 u="sng">
                <a:solidFill>
                  <a:srgbClr val="C2DFE3"/>
                </a:solidFill>
              </a:rPr>
              <a:t>Όλοι Μαζί</a:t>
            </a:r>
            <a:r>
              <a:rPr lang="el" sz="2000">
                <a:solidFill>
                  <a:srgbClr val="C2DFE3"/>
                </a:solidFill>
              </a:rPr>
              <a:t> → Επικοινωνίες μεταξύ συσκευών </a:t>
            </a:r>
            <a:endParaRPr sz="2000">
              <a:solidFill>
                <a:srgbClr val="C2DFE3"/>
              </a:solidFill>
            </a:endParaRPr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265300" y="4184400"/>
            <a:ext cx="841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l" sz="2500" u="sng">
                <a:solidFill>
                  <a:schemeClr val="hlink"/>
                </a:solidFill>
                <a:hlinkClick r:id="rId3"/>
              </a:rPr>
              <a:t>Admin view page</a:t>
            </a:r>
            <a:r>
              <a:rPr b="1" lang="el" sz="2500"/>
              <a:t>                            </a:t>
            </a:r>
            <a:r>
              <a:rPr b="1" lang="el" sz="2500" u="sng">
                <a:solidFill>
                  <a:schemeClr val="hlink"/>
                </a:solidFill>
                <a:hlinkClick r:id="rId4"/>
              </a:rPr>
              <a:t>Customer view page</a:t>
            </a:r>
            <a:endParaRPr b="1" sz="2500">
              <a:solidFill>
                <a:srgbClr val="C2DFE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-30950" y="0"/>
            <a:ext cx="9144000" cy="5143500"/>
          </a:xfrm>
          <a:prstGeom prst="rect">
            <a:avLst/>
          </a:prstGeom>
          <a:gradFill>
            <a:gsLst>
              <a:gs pos="0">
                <a:srgbClr val="9DB4C0"/>
              </a:gs>
              <a:gs pos="73000">
                <a:srgbClr val="586971"/>
              </a:gs>
              <a:gs pos="100000">
                <a:srgbClr val="253237"/>
              </a:gs>
            </a:gsLst>
            <a:lin ang="1350003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384600"/>
            <a:ext cx="53148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l" sz="3000"/>
              <a:t>Competitive Advantages</a:t>
            </a:r>
            <a:endParaRPr sz="2500"/>
          </a:p>
        </p:txBody>
      </p:sp>
      <p:sp>
        <p:nvSpPr>
          <p:cNvPr id="142" name="Google Shape;142;p21"/>
          <p:cNvSpPr txBox="1"/>
          <p:nvPr/>
        </p:nvSpPr>
        <p:spPr>
          <a:xfrm>
            <a:off x="906375" y="1647025"/>
            <a:ext cx="3846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 u="sng">
                <a:solidFill>
                  <a:srgbClr val="C2DFE3"/>
                </a:solidFill>
              </a:rPr>
              <a:t>Δυνατότητα ενοικίασης:</a:t>
            </a:r>
            <a:br>
              <a:rPr b="1" lang="el" sz="2000" u="sng">
                <a:solidFill>
                  <a:srgbClr val="C2DFE3"/>
                </a:solidFill>
              </a:rPr>
            </a:br>
            <a:br>
              <a:rPr b="1" lang="el" sz="2000" u="sng">
                <a:solidFill>
                  <a:srgbClr val="C2DFE3"/>
                </a:solidFill>
              </a:rPr>
            </a:br>
            <a:endParaRPr b="1" sz="2000" u="sng"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Αυτοκινήτου</a:t>
            </a:r>
            <a:endParaRPr>
              <a:solidFill>
                <a:srgbClr val="C2DFE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2DFE3"/>
              </a:buClr>
              <a:buSzPts val="1400"/>
              <a:buChar char="●"/>
            </a:pPr>
            <a:r>
              <a:rPr lang="el">
                <a:solidFill>
                  <a:srgbClr val="C2DFE3"/>
                </a:solidFill>
              </a:rPr>
              <a:t>Μηχανής</a:t>
            </a:r>
            <a:endParaRPr>
              <a:solidFill>
                <a:srgbClr val="C2DFE3"/>
              </a:solidFill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2490725" y="2266650"/>
            <a:ext cx="1632000" cy="610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000"/>
              <a:t>Σε όλες τις πόλεις της Ελλάδας</a:t>
            </a:r>
            <a:endParaRPr sz="1000"/>
          </a:p>
        </p:txBody>
      </p:sp>
      <p:sp>
        <p:nvSpPr>
          <p:cNvPr id="144" name="Google Shape;144;p21"/>
          <p:cNvSpPr txBox="1"/>
          <p:nvPr/>
        </p:nvSpPr>
        <p:spPr>
          <a:xfrm>
            <a:off x="3711775" y="3614225"/>
            <a:ext cx="235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500">
                <a:solidFill>
                  <a:srgbClr val="C2DFE3"/>
                </a:solidFill>
              </a:rPr>
              <a:t>Ποδηλάτου ?</a:t>
            </a:r>
            <a:endParaRPr b="1" sz="1900">
              <a:solidFill>
                <a:srgbClr val="C2DFE3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0" r="0" t="18566"/>
          <a:stretch/>
        </p:blipFill>
        <p:spPr>
          <a:xfrm>
            <a:off x="5431150" y="1457423"/>
            <a:ext cx="2619375" cy="1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